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5" d="100"/>
          <a:sy n="65" d="100"/>
        </p:scale>
        <p:origin x="830" y="21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134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000000"/>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844061" y="547744"/>
            <a:ext cx="13387753" cy="1972718"/>
          </a:xfrm>
          <a:prstGeom prst="rect">
            <a:avLst/>
          </a:prstGeom>
          <a:noFill/>
          <a:ln/>
        </p:spPr>
        <p:txBody>
          <a:bodyPr wrap="square" rtlCol="0" anchor="t"/>
          <a:lstStyle/>
          <a:p>
            <a:pPr marL="0" indent="0">
              <a:lnSpc>
                <a:spcPts val="6561"/>
              </a:lnSpc>
              <a:buNone/>
            </a:pPr>
            <a:r>
              <a:rPr lang="en-US" sz="5400" b="1" dirty="0">
                <a:solidFill>
                  <a:srgbClr val="FF0066"/>
                </a:solidFill>
                <a:latin typeface="Maiandra GD" panose="020E0502030308020204" pitchFamily="34" charset="0"/>
                <a:ea typeface="Inconsolata" pitchFamily="34" charset="-122"/>
                <a:cs typeface="Inconsolata" pitchFamily="34" charset="-120"/>
              </a:rPr>
              <a:t>Project Innovation: </a:t>
            </a:r>
          </a:p>
          <a:p>
            <a:pPr marL="0" indent="0">
              <a:lnSpc>
                <a:spcPts val="6561"/>
              </a:lnSpc>
              <a:buNone/>
            </a:pPr>
            <a:r>
              <a:rPr lang="en-US" sz="5400" b="1" dirty="0">
                <a:solidFill>
                  <a:srgbClr val="FF0066"/>
                </a:solidFill>
                <a:latin typeface="Maiandra GD" panose="020E0502030308020204" pitchFamily="34" charset="0"/>
                <a:ea typeface="Inconsolata" pitchFamily="34" charset="-122"/>
                <a:cs typeface="Inconsolata" pitchFamily="34" charset="-120"/>
              </a:rPr>
              <a:t>    smart bus Optimizing Public Transport </a:t>
            </a:r>
            <a:endParaRPr lang="en-GB" sz="5400" dirty="0"/>
          </a:p>
          <a:p>
            <a:pPr algn="ctr"/>
            <a:r>
              <a:rPr lang="en-GB" sz="5400" dirty="0">
                <a:solidFill>
                  <a:srgbClr val="FF0066"/>
                </a:solidFill>
              </a:rPr>
              <a:t>IBM Naan </a:t>
            </a:r>
            <a:r>
              <a:rPr lang="en-GB" sz="5400" dirty="0" err="1">
                <a:solidFill>
                  <a:srgbClr val="FF0066"/>
                </a:solidFill>
              </a:rPr>
              <a:t>Mudhalvan</a:t>
            </a:r>
            <a:r>
              <a:rPr lang="en-GB" sz="5400" dirty="0">
                <a:solidFill>
                  <a:srgbClr val="FF0066"/>
                </a:solidFill>
              </a:rPr>
              <a:t>-Group 2</a:t>
            </a:r>
          </a:p>
          <a:p>
            <a:pPr algn="ctr"/>
            <a:r>
              <a:rPr lang="en-GB" sz="5400" dirty="0">
                <a:solidFill>
                  <a:srgbClr val="FF0066"/>
                </a:solidFill>
              </a:rPr>
              <a:t>Internet Of Things(IOT)</a:t>
            </a:r>
          </a:p>
          <a:p>
            <a:pPr marL="0" indent="0">
              <a:lnSpc>
                <a:spcPts val="6561"/>
              </a:lnSpc>
              <a:buNone/>
            </a:pPr>
            <a:endParaRPr lang="en-US" sz="8000" dirty="0">
              <a:solidFill>
                <a:srgbClr val="FF0066"/>
              </a:solidFill>
              <a:latin typeface="Maiandra GD" panose="020E0502030308020204" pitchFamily="34" charset="0"/>
            </a:endParaRPr>
          </a:p>
        </p:txBody>
      </p:sp>
      <p:sp>
        <p:nvSpPr>
          <p:cNvPr id="7" name="Text 4"/>
          <p:cNvSpPr/>
          <p:nvPr/>
        </p:nvSpPr>
        <p:spPr>
          <a:xfrm>
            <a:off x="2037992" y="3739662"/>
            <a:ext cx="11724899" cy="4302369"/>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     </a:t>
            </a:r>
          </a:p>
          <a:p>
            <a:pPr marL="0" indent="0">
              <a:lnSpc>
                <a:spcPts val="2799"/>
              </a:lnSpc>
              <a:buNone/>
            </a:pPr>
            <a:endParaRPr lang="en-US" sz="1750" dirty="0">
              <a:solidFill>
                <a:srgbClr val="DAD1E6"/>
              </a:solidFill>
              <a:latin typeface="Fira Sans" pitchFamily="34" charset="0"/>
              <a:ea typeface="Fira Sans" pitchFamily="34" charset="-122"/>
              <a:cs typeface="Fira Sans" pitchFamily="34" charset="-120"/>
            </a:endParaRPr>
          </a:p>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Kingston engineering college </a:t>
            </a:r>
          </a:p>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College  code -5113</a:t>
            </a:r>
          </a:p>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By </a:t>
            </a:r>
          </a:p>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 S. pavithra - naan </a:t>
            </a:r>
            <a:r>
              <a:rPr lang="en-US" sz="1750" dirty="0" err="1">
                <a:solidFill>
                  <a:srgbClr val="DAD1E6"/>
                </a:solidFill>
                <a:latin typeface="Fira Sans" pitchFamily="34" charset="0"/>
                <a:ea typeface="Fira Sans" pitchFamily="34" charset="-122"/>
                <a:cs typeface="Fira Sans" pitchFamily="34" charset="-120"/>
              </a:rPr>
              <a:t>mudalvan</a:t>
            </a:r>
            <a:r>
              <a:rPr lang="en-US" sz="1750" dirty="0">
                <a:solidFill>
                  <a:srgbClr val="DAD1E6"/>
                </a:solidFill>
                <a:latin typeface="Fira Sans" pitchFamily="34" charset="0"/>
                <a:ea typeface="Fira Sans" pitchFamily="34" charset="-122"/>
                <a:cs typeface="Fira Sans" pitchFamily="34" charset="-120"/>
              </a:rPr>
              <a:t> ID:au511321106019 , Email:pavithrasundervadivel04@gmail.com </a:t>
            </a:r>
          </a:p>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R . Vijaya </a:t>
            </a:r>
            <a:r>
              <a:rPr lang="en-US" sz="1750" dirty="0" err="1">
                <a:solidFill>
                  <a:srgbClr val="DAD1E6"/>
                </a:solidFill>
                <a:latin typeface="Fira Sans" pitchFamily="34" charset="0"/>
                <a:ea typeface="Fira Sans" pitchFamily="34" charset="-122"/>
                <a:cs typeface="Fira Sans" pitchFamily="34" charset="-120"/>
              </a:rPr>
              <a:t>bharathi</a:t>
            </a:r>
            <a:r>
              <a:rPr lang="en-US" sz="1750" dirty="0">
                <a:solidFill>
                  <a:srgbClr val="DAD1E6"/>
                </a:solidFill>
                <a:latin typeface="Fira Sans" pitchFamily="34" charset="0"/>
                <a:ea typeface="Fira Sans" pitchFamily="34" charset="-122"/>
                <a:cs typeface="Fira Sans" pitchFamily="34" charset="-120"/>
              </a:rPr>
              <a:t>  - naan </a:t>
            </a:r>
            <a:r>
              <a:rPr lang="en-US" sz="1750" dirty="0" err="1">
                <a:solidFill>
                  <a:srgbClr val="DAD1E6"/>
                </a:solidFill>
                <a:latin typeface="Fira Sans" pitchFamily="34" charset="0"/>
                <a:ea typeface="Fira Sans" pitchFamily="34" charset="-122"/>
                <a:cs typeface="Fira Sans" pitchFamily="34" charset="-120"/>
              </a:rPr>
              <a:t>mudalvan</a:t>
            </a:r>
            <a:r>
              <a:rPr lang="en-US" sz="1750" dirty="0">
                <a:solidFill>
                  <a:srgbClr val="DAD1E6"/>
                </a:solidFill>
                <a:latin typeface="Fira Sans" pitchFamily="34" charset="0"/>
                <a:ea typeface="Fira Sans" pitchFamily="34" charset="-122"/>
                <a:cs typeface="Fira Sans" pitchFamily="34" charset="-120"/>
              </a:rPr>
              <a:t> ID:au511321106026 , Email: Vijayabharathi152003@gmail.com</a:t>
            </a:r>
          </a:p>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 Madhu </a:t>
            </a:r>
            <a:r>
              <a:rPr lang="en-US" sz="1750" dirty="0" err="1">
                <a:solidFill>
                  <a:srgbClr val="DAD1E6"/>
                </a:solidFill>
                <a:latin typeface="Fira Sans" pitchFamily="34" charset="0"/>
                <a:ea typeface="Fira Sans" pitchFamily="34" charset="-122"/>
                <a:cs typeface="Fira Sans" pitchFamily="34" charset="-120"/>
              </a:rPr>
              <a:t>mitha</a:t>
            </a:r>
            <a:r>
              <a:rPr lang="en-US" sz="1750" dirty="0">
                <a:solidFill>
                  <a:srgbClr val="DAD1E6"/>
                </a:solidFill>
                <a:latin typeface="Fira Sans" pitchFamily="34" charset="0"/>
                <a:ea typeface="Fira Sans" pitchFamily="34" charset="-122"/>
                <a:cs typeface="Fira Sans" pitchFamily="34" charset="-120"/>
              </a:rPr>
              <a:t>  - naan </a:t>
            </a:r>
            <a:r>
              <a:rPr lang="en-US" sz="1750" dirty="0" err="1">
                <a:solidFill>
                  <a:srgbClr val="DAD1E6"/>
                </a:solidFill>
                <a:latin typeface="Fira Sans" pitchFamily="34" charset="0"/>
                <a:ea typeface="Fira Sans" pitchFamily="34" charset="-122"/>
                <a:cs typeface="Fira Sans" pitchFamily="34" charset="-120"/>
              </a:rPr>
              <a:t>mudalvan</a:t>
            </a:r>
            <a:r>
              <a:rPr lang="en-US" sz="1750" dirty="0">
                <a:solidFill>
                  <a:srgbClr val="DAD1E6"/>
                </a:solidFill>
                <a:latin typeface="Fira Sans" pitchFamily="34" charset="0"/>
                <a:ea typeface="Fira Sans" pitchFamily="34" charset="-122"/>
                <a:cs typeface="Fira Sans" pitchFamily="34" charset="-120"/>
              </a:rPr>
              <a:t> ID:</a:t>
            </a:r>
            <a:r>
              <a:rPr lang="fi-FI" sz="1750" dirty="0">
                <a:solidFill>
                  <a:srgbClr val="DAD1E6"/>
                </a:solidFill>
                <a:latin typeface="Fira Sans" pitchFamily="34" charset="0"/>
                <a:ea typeface="Fira Sans" pitchFamily="34" charset="-122"/>
                <a:cs typeface="Fira Sans" pitchFamily="34" charset="-120"/>
              </a:rPr>
              <a:t> autle-06ece </a:t>
            </a:r>
            <a:r>
              <a:rPr lang="en-US" sz="1750" dirty="0">
                <a:solidFill>
                  <a:srgbClr val="DAD1E6"/>
                </a:solidFill>
                <a:latin typeface="Fira Sans" pitchFamily="34" charset="0"/>
                <a:ea typeface="Fira Sans" pitchFamily="34" charset="-122"/>
                <a:cs typeface="Fira Sans" pitchFamily="34" charset="-120"/>
              </a:rPr>
              <a:t>,  Email:</a:t>
            </a:r>
            <a:r>
              <a:rPr lang="fi-FI" sz="1750" dirty="0">
                <a:solidFill>
                  <a:srgbClr val="DAD1E6"/>
                </a:solidFill>
                <a:latin typeface="Fira Sans" pitchFamily="34" charset="0"/>
                <a:ea typeface="Fira Sans" pitchFamily="34" charset="-122"/>
                <a:cs typeface="Fira Sans" pitchFamily="34" charset="-120"/>
              </a:rPr>
              <a:t> madhumithausha2002@gmail.com </a:t>
            </a:r>
            <a:endParaRPr lang="en-US" sz="1750" dirty="0">
              <a:solidFill>
                <a:srgbClr val="DAD1E6"/>
              </a:solidFill>
              <a:latin typeface="Fira Sans" pitchFamily="34" charset="0"/>
              <a:ea typeface="Fira Sans" pitchFamily="34" charset="-122"/>
              <a:cs typeface="Fira Sans" pitchFamily="34" charset="-120"/>
            </a:endParaRPr>
          </a:p>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S . </a:t>
            </a:r>
            <a:r>
              <a:rPr lang="en-US" sz="1750" dirty="0" err="1">
                <a:solidFill>
                  <a:srgbClr val="DAD1E6"/>
                </a:solidFill>
                <a:latin typeface="Fira Sans" pitchFamily="34" charset="0"/>
                <a:ea typeface="Fira Sans" pitchFamily="34" charset="-122"/>
                <a:cs typeface="Fira Sans" pitchFamily="34" charset="-120"/>
              </a:rPr>
              <a:t>vaideeswari</a:t>
            </a:r>
            <a:r>
              <a:rPr lang="en-US" sz="1750" dirty="0">
                <a:solidFill>
                  <a:srgbClr val="DAD1E6"/>
                </a:solidFill>
                <a:latin typeface="Fira Sans" pitchFamily="34" charset="0"/>
                <a:ea typeface="Fira Sans" pitchFamily="34" charset="-122"/>
                <a:cs typeface="Fira Sans" pitchFamily="34" charset="-120"/>
              </a:rPr>
              <a:t>  - naan </a:t>
            </a:r>
            <a:r>
              <a:rPr lang="en-US" sz="1750" dirty="0" err="1">
                <a:solidFill>
                  <a:srgbClr val="DAD1E6"/>
                </a:solidFill>
                <a:latin typeface="Fira Sans" pitchFamily="34" charset="0"/>
                <a:ea typeface="Fira Sans" pitchFamily="34" charset="-122"/>
                <a:cs typeface="Fira Sans" pitchFamily="34" charset="-120"/>
              </a:rPr>
              <a:t>mudalvan</a:t>
            </a:r>
            <a:r>
              <a:rPr lang="en-US" sz="1750" dirty="0">
                <a:solidFill>
                  <a:srgbClr val="DAD1E6"/>
                </a:solidFill>
                <a:latin typeface="Fira Sans" pitchFamily="34" charset="0"/>
                <a:ea typeface="Fira Sans" pitchFamily="34" charset="-122"/>
                <a:cs typeface="Fira Sans" pitchFamily="34" charset="-120"/>
              </a:rPr>
              <a:t> ID: autle-01ece,  Email: vaishusaravanan1315@gmail.com</a:t>
            </a:r>
          </a:p>
          <a:p>
            <a:pPr marL="0" indent="0">
              <a:lnSpc>
                <a:spcPts val="2799"/>
              </a:lnSpc>
              <a:buNone/>
            </a:pPr>
            <a:r>
              <a:rPr lang="en-US" sz="1750" dirty="0" err="1">
                <a:solidFill>
                  <a:srgbClr val="DAD1E6"/>
                </a:solidFill>
                <a:latin typeface="Fira Sans" pitchFamily="34" charset="0"/>
                <a:ea typeface="Fira Sans" pitchFamily="34" charset="-122"/>
                <a:cs typeface="Fira Sans" pitchFamily="34" charset="-120"/>
              </a:rPr>
              <a:t>S.Priya</a:t>
            </a:r>
            <a:r>
              <a:rPr lang="en-US" sz="1750" dirty="0">
                <a:solidFill>
                  <a:srgbClr val="DAD1E6"/>
                </a:solidFill>
                <a:latin typeface="Fira Sans" pitchFamily="34" charset="0"/>
                <a:ea typeface="Fira Sans" pitchFamily="34" charset="-122"/>
                <a:cs typeface="Fira Sans" pitchFamily="34" charset="-120"/>
              </a:rPr>
              <a:t> Dharshini - </a:t>
            </a:r>
            <a:r>
              <a:rPr lang="fi-FI" sz="1750" dirty="0">
                <a:solidFill>
                  <a:srgbClr val="DAD1E6"/>
                </a:solidFill>
                <a:latin typeface="Fira Sans" pitchFamily="34" charset="0"/>
                <a:ea typeface="Fira Sans" pitchFamily="34" charset="-122"/>
                <a:cs typeface="Fira Sans" pitchFamily="34" charset="-120"/>
              </a:rPr>
              <a:t>Naan mudalavan Id : autle-05ece,  Email: priyadharshinis07092000@gmail.com </a:t>
            </a:r>
            <a:r>
              <a:rPr lang="en-US" sz="1750" dirty="0">
                <a:solidFill>
                  <a:srgbClr val="DAD1E6"/>
                </a:solidFill>
                <a:latin typeface="Fira Sans" pitchFamily="34" charset="0"/>
                <a:ea typeface="Fira Sans" pitchFamily="34" charset="-122"/>
                <a:cs typeface="Fira Sans" pitchFamily="34" charset="-120"/>
              </a:rPr>
              <a:t>                                                                                                                                                        </a:t>
            </a:r>
            <a:endParaRPr lang="en-US" sz="1750" dirty="0"/>
          </a:p>
        </p:txBody>
      </p:sp>
      <p:sp>
        <p:nvSpPr>
          <p:cNvPr id="9" name="Text 6"/>
          <p:cNvSpPr/>
          <p:nvPr/>
        </p:nvSpPr>
        <p:spPr>
          <a:xfrm>
            <a:off x="2131814" y="5945148"/>
            <a:ext cx="167640" cy="365760"/>
          </a:xfrm>
          <a:prstGeom prst="rect">
            <a:avLst/>
          </a:prstGeom>
          <a:noFill/>
          <a:ln/>
        </p:spPr>
        <p:txBody>
          <a:bodyPr wrap="none" rtlCol="0" anchor="t"/>
          <a:lstStyle/>
          <a:p>
            <a:pPr marL="0" indent="0" algn="ctr">
              <a:lnSpc>
                <a:spcPts val="2880"/>
              </a:lnSpc>
              <a:buNone/>
            </a:pPr>
            <a:endParaRPr lang="en-US" sz="1152"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3465314"/>
          </a:xfrm>
          <a:prstGeom prst="rect">
            <a:avLst/>
          </a:prstGeom>
        </p:spPr>
      </p:pic>
      <p:sp>
        <p:nvSpPr>
          <p:cNvPr id="5" name="Text 2"/>
          <p:cNvSpPr/>
          <p:nvPr/>
        </p:nvSpPr>
        <p:spPr>
          <a:xfrm>
            <a:off x="2037993" y="3556754"/>
            <a:ext cx="507492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Project Definition</a:t>
            </a:r>
            <a:endParaRPr lang="en-US" sz="4374" dirty="0"/>
          </a:p>
        </p:txBody>
      </p:sp>
      <p:sp>
        <p:nvSpPr>
          <p:cNvPr id="6" name="Text 3"/>
          <p:cNvSpPr/>
          <p:nvPr/>
        </p:nvSpPr>
        <p:spPr>
          <a:xfrm>
            <a:off x="2037993" y="4584383"/>
            <a:ext cx="10554414"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The project definition phase is crucial for outlining the goals, objectives, and scope of the optimization project. We will identify the current pain points in the public transport system, analyze user feedback, and gather data on passenger volumes and routes. This information will help us develop a comprehensive plan to enhance the overall travel experience. As the project innovation our goal is to optimize public transport by implementing various improvements. These include the replacement of conductors with seat allocation, bus time arrival notifications, reservation and a convenient payment system. By utilizing IoT sensors and a real-time transit information platform, we aim to create a seamless and efficient public transport experience. Let's explore the project document below to understand the steps involved in achieving this objective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2037993" y="809387"/>
            <a:ext cx="4443889"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Design Thinking</a:t>
            </a:r>
            <a:endParaRPr lang="en-US" sz="4374" dirty="0"/>
          </a:p>
        </p:txBody>
      </p:sp>
      <p:sp>
        <p:nvSpPr>
          <p:cNvPr id="7" name="Text 4"/>
          <p:cNvSpPr/>
          <p:nvPr/>
        </p:nvSpPr>
        <p:spPr>
          <a:xfrm>
            <a:off x="2037993" y="2059186"/>
            <a:ext cx="2666286" cy="416481"/>
          </a:xfrm>
          <a:prstGeom prst="rect">
            <a:avLst/>
          </a:prstGeom>
          <a:noFill/>
          <a:ln/>
        </p:spPr>
        <p:txBody>
          <a:bodyPr wrap="none" rtlCol="0" anchor="t"/>
          <a:lstStyle/>
          <a:p>
            <a:pPr marL="0" indent="0">
              <a:lnSpc>
                <a:spcPts val="3281"/>
              </a:lnSpc>
              <a:buNone/>
            </a:pPr>
            <a:r>
              <a:rPr lang="en-US" sz="2624" b="1" dirty="0">
                <a:solidFill>
                  <a:srgbClr val="FF726D"/>
                </a:solidFill>
                <a:latin typeface="Inconsolata" pitchFamily="34" charset="0"/>
                <a:ea typeface="Inconsolata" pitchFamily="34" charset="-122"/>
                <a:cs typeface="Inconsolata" pitchFamily="34" charset="-120"/>
              </a:rPr>
              <a:t>Empathize</a:t>
            </a:r>
            <a:endParaRPr lang="en-US" sz="2624" dirty="0"/>
          </a:p>
        </p:txBody>
      </p:sp>
      <p:sp>
        <p:nvSpPr>
          <p:cNvPr id="8" name="Text 5"/>
          <p:cNvSpPr/>
          <p:nvPr/>
        </p:nvSpPr>
        <p:spPr>
          <a:xfrm>
            <a:off x="2037993" y="2697837"/>
            <a:ext cx="3157538"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Gather insights and understand the needs and challenges of commuters.</a:t>
            </a:r>
            <a:endParaRPr lang="en-US" sz="1750" dirty="0"/>
          </a:p>
        </p:txBody>
      </p:sp>
      <p:pic>
        <p:nvPicPr>
          <p:cNvPr id="9" name="Image 1" descr="preencoded.png"/>
          <p:cNvPicPr>
            <a:picLocks noChangeAspect="1"/>
          </p:cNvPicPr>
          <p:nvPr/>
        </p:nvPicPr>
        <p:blipFill>
          <a:blip r:embed="rId4"/>
          <a:stretch>
            <a:fillRect/>
          </a:stretch>
        </p:blipFill>
        <p:spPr>
          <a:xfrm>
            <a:off x="2065899" y="4310776"/>
            <a:ext cx="3157538" cy="2764393"/>
          </a:xfrm>
          <a:prstGeom prst="rect">
            <a:avLst/>
          </a:prstGeom>
        </p:spPr>
      </p:pic>
      <p:sp>
        <p:nvSpPr>
          <p:cNvPr id="10" name="Text 6"/>
          <p:cNvSpPr/>
          <p:nvPr/>
        </p:nvSpPr>
        <p:spPr>
          <a:xfrm>
            <a:off x="5745123" y="2059186"/>
            <a:ext cx="2666286" cy="416481"/>
          </a:xfrm>
          <a:prstGeom prst="rect">
            <a:avLst/>
          </a:prstGeom>
          <a:noFill/>
          <a:ln/>
        </p:spPr>
        <p:txBody>
          <a:bodyPr wrap="none" rtlCol="0" anchor="t"/>
          <a:lstStyle/>
          <a:p>
            <a:pPr marL="0" indent="0">
              <a:lnSpc>
                <a:spcPts val="3281"/>
              </a:lnSpc>
              <a:buNone/>
            </a:pPr>
            <a:r>
              <a:rPr lang="en-US" sz="2624" b="1" dirty="0">
                <a:solidFill>
                  <a:srgbClr val="FF726D"/>
                </a:solidFill>
                <a:latin typeface="Inconsolata" pitchFamily="34" charset="0"/>
                <a:ea typeface="Inconsolata" pitchFamily="34" charset="-122"/>
                <a:cs typeface="Inconsolata" pitchFamily="34" charset="-120"/>
              </a:rPr>
              <a:t>Define</a:t>
            </a:r>
            <a:endParaRPr lang="en-US" sz="2624" dirty="0"/>
          </a:p>
        </p:txBody>
      </p:sp>
      <p:sp>
        <p:nvSpPr>
          <p:cNvPr id="11" name="Text 7"/>
          <p:cNvSpPr/>
          <p:nvPr/>
        </p:nvSpPr>
        <p:spPr>
          <a:xfrm>
            <a:off x="5745123" y="2697837"/>
            <a:ext cx="3156347"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Define the problem statement and establish project goals based on user research.</a:t>
            </a:r>
            <a:endParaRPr lang="en-US" sz="1750" dirty="0"/>
          </a:p>
        </p:txBody>
      </p:sp>
      <p:pic>
        <p:nvPicPr>
          <p:cNvPr id="12" name="Image 2" descr="preencoded.png"/>
          <p:cNvPicPr>
            <a:picLocks noChangeAspect="1"/>
          </p:cNvPicPr>
          <p:nvPr/>
        </p:nvPicPr>
        <p:blipFill>
          <a:blip r:embed="rId5"/>
          <a:stretch>
            <a:fillRect/>
          </a:stretch>
        </p:blipFill>
        <p:spPr>
          <a:xfrm>
            <a:off x="5745123" y="4114800"/>
            <a:ext cx="3156347" cy="3156347"/>
          </a:xfrm>
          <a:prstGeom prst="rect">
            <a:avLst/>
          </a:prstGeom>
        </p:spPr>
      </p:pic>
      <p:sp>
        <p:nvSpPr>
          <p:cNvPr id="13" name="Text 8"/>
          <p:cNvSpPr/>
          <p:nvPr/>
        </p:nvSpPr>
        <p:spPr>
          <a:xfrm>
            <a:off x="9451062" y="2059186"/>
            <a:ext cx="2666286" cy="416481"/>
          </a:xfrm>
          <a:prstGeom prst="rect">
            <a:avLst/>
          </a:prstGeom>
          <a:noFill/>
          <a:ln/>
        </p:spPr>
        <p:txBody>
          <a:bodyPr wrap="none" rtlCol="0" anchor="t"/>
          <a:lstStyle/>
          <a:p>
            <a:pPr marL="0" indent="0">
              <a:lnSpc>
                <a:spcPts val="3281"/>
              </a:lnSpc>
              <a:buNone/>
            </a:pPr>
            <a:r>
              <a:rPr lang="en-US" sz="2624" b="1" dirty="0">
                <a:solidFill>
                  <a:srgbClr val="FF726D"/>
                </a:solidFill>
                <a:latin typeface="Inconsolata" pitchFamily="34" charset="0"/>
                <a:ea typeface="Inconsolata" pitchFamily="34" charset="-122"/>
                <a:cs typeface="Inconsolata" pitchFamily="34" charset="-120"/>
              </a:rPr>
              <a:t>Prototype</a:t>
            </a:r>
            <a:endParaRPr lang="en-US" sz="2624" dirty="0"/>
          </a:p>
        </p:txBody>
      </p:sp>
      <p:sp>
        <p:nvSpPr>
          <p:cNvPr id="14" name="Text 9"/>
          <p:cNvSpPr/>
          <p:nvPr/>
        </p:nvSpPr>
        <p:spPr>
          <a:xfrm>
            <a:off x="9451062" y="2697837"/>
            <a:ext cx="3156347"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Create prototypes to visualize and test different concepts.</a:t>
            </a:r>
            <a:endParaRPr lang="en-US" sz="1750" dirty="0"/>
          </a:p>
        </p:txBody>
      </p:sp>
      <p:pic>
        <p:nvPicPr>
          <p:cNvPr id="15" name="Image 3" descr="preencoded.png"/>
          <p:cNvPicPr>
            <a:picLocks noChangeAspect="1"/>
          </p:cNvPicPr>
          <p:nvPr/>
        </p:nvPicPr>
        <p:blipFill>
          <a:blip r:embed="rId6"/>
          <a:stretch>
            <a:fillRect/>
          </a:stretch>
        </p:blipFill>
        <p:spPr>
          <a:xfrm>
            <a:off x="9451062" y="4114800"/>
            <a:ext cx="3156347" cy="315634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2037993" y="2129195"/>
            <a:ext cx="507492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Project Objectives</a:t>
            </a:r>
            <a:endParaRPr lang="en-US" sz="4374" dirty="0"/>
          </a:p>
        </p:txBody>
      </p:sp>
      <p:sp>
        <p:nvSpPr>
          <p:cNvPr id="7" name="Shape 4"/>
          <p:cNvSpPr/>
          <p:nvPr/>
        </p:nvSpPr>
        <p:spPr>
          <a:xfrm>
            <a:off x="2037993" y="3330416"/>
            <a:ext cx="499943" cy="499943"/>
          </a:xfrm>
          <a:prstGeom prst="roundRect">
            <a:avLst>
              <a:gd name="adj" fmla="val 13333"/>
            </a:avLst>
          </a:prstGeom>
          <a:solidFill>
            <a:srgbClr val="312140"/>
          </a:solidFill>
          <a:ln/>
        </p:spPr>
        <p:txBody>
          <a:bodyPr/>
          <a:lstStyle/>
          <a:p>
            <a:endParaRPr lang="en-IN"/>
          </a:p>
        </p:txBody>
      </p:sp>
      <p:sp>
        <p:nvSpPr>
          <p:cNvPr id="8" name="Text 5"/>
          <p:cNvSpPr/>
          <p:nvPr/>
        </p:nvSpPr>
        <p:spPr>
          <a:xfrm>
            <a:off x="2204085" y="3372088"/>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9" name="Text 6"/>
          <p:cNvSpPr/>
          <p:nvPr/>
        </p:nvSpPr>
        <p:spPr>
          <a:xfrm>
            <a:off x="2760107" y="3406735"/>
            <a:ext cx="246888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Enhance Efficiency</a:t>
            </a:r>
            <a:endParaRPr lang="en-US" sz="2187" dirty="0"/>
          </a:p>
        </p:txBody>
      </p:sp>
      <p:sp>
        <p:nvSpPr>
          <p:cNvPr id="10" name="Text 7"/>
          <p:cNvSpPr/>
          <p:nvPr/>
        </p:nvSpPr>
        <p:spPr>
          <a:xfrm>
            <a:off x="2760107" y="3976092"/>
            <a:ext cx="2647950"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Streamline bus operations and reduce delays through effective route planning and optimized schedules.</a:t>
            </a:r>
            <a:endParaRPr lang="en-US" sz="1750" dirty="0"/>
          </a:p>
        </p:txBody>
      </p:sp>
      <p:sp>
        <p:nvSpPr>
          <p:cNvPr id="11" name="Shape 8"/>
          <p:cNvSpPr/>
          <p:nvPr/>
        </p:nvSpPr>
        <p:spPr>
          <a:xfrm>
            <a:off x="5630228" y="3330416"/>
            <a:ext cx="499943" cy="499943"/>
          </a:xfrm>
          <a:prstGeom prst="roundRect">
            <a:avLst>
              <a:gd name="adj" fmla="val 13333"/>
            </a:avLst>
          </a:prstGeom>
          <a:solidFill>
            <a:srgbClr val="312140"/>
          </a:solidFill>
          <a:ln/>
        </p:spPr>
        <p:txBody>
          <a:bodyPr/>
          <a:lstStyle/>
          <a:p>
            <a:endParaRPr lang="en-IN"/>
          </a:p>
        </p:txBody>
      </p:sp>
      <p:sp>
        <p:nvSpPr>
          <p:cNvPr id="12" name="Text 9"/>
          <p:cNvSpPr/>
          <p:nvPr/>
        </p:nvSpPr>
        <p:spPr>
          <a:xfrm>
            <a:off x="5796320" y="3372088"/>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3" name="Text 10"/>
          <p:cNvSpPr/>
          <p:nvPr/>
        </p:nvSpPr>
        <p:spPr>
          <a:xfrm>
            <a:off x="6352342" y="3406735"/>
            <a:ext cx="2647950" cy="694373"/>
          </a:xfrm>
          <a:prstGeom prst="rect">
            <a:avLst/>
          </a:prstGeom>
          <a:noFill/>
          <a:ln/>
        </p:spPr>
        <p:txBody>
          <a:bodyPr wrap="squar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Improve Passenger Experience</a:t>
            </a:r>
            <a:endParaRPr lang="en-US" sz="2187" dirty="0"/>
          </a:p>
        </p:txBody>
      </p:sp>
      <p:sp>
        <p:nvSpPr>
          <p:cNvPr id="14" name="Text 11"/>
          <p:cNvSpPr/>
          <p:nvPr/>
        </p:nvSpPr>
        <p:spPr>
          <a:xfrm>
            <a:off x="6352342" y="4323278"/>
            <a:ext cx="2647950"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Offer real-time information, comfortable seating arrangements, and seamless connectivity.</a:t>
            </a:r>
            <a:endParaRPr lang="en-US" sz="1750" dirty="0"/>
          </a:p>
        </p:txBody>
      </p:sp>
      <p:sp>
        <p:nvSpPr>
          <p:cNvPr id="15" name="Shape 12"/>
          <p:cNvSpPr/>
          <p:nvPr/>
        </p:nvSpPr>
        <p:spPr>
          <a:xfrm>
            <a:off x="9222462" y="3330416"/>
            <a:ext cx="499943" cy="499943"/>
          </a:xfrm>
          <a:prstGeom prst="roundRect">
            <a:avLst>
              <a:gd name="adj" fmla="val 13333"/>
            </a:avLst>
          </a:prstGeom>
          <a:solidFill>
            <a:srgbClr val="312140"/>
          </a:solidFill>
          <a:ln/>
        </p:spPr>
        <p:txBody>
          <a:bodyPr/>
          <a:lstStyle/>
          <a:p>
            <a:endParaRPr lang="en-IN"/>
          </a:p>
        </p:txBody>
      </p:sp>
      <p:sp>
        <p:nvSpPr>
          <p:cNvPr id="16" name="Text 13"/>
          <p:cNvSpPr/>
          <p:nvPr/>
        </p:nvSpPr>
        <p:spPr>
          <a:xfrm>
            <a:off x="9388554" y="3372088"/>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17" name="Text 14"/>
          <p:cNvSpPr/>
          <p:nvPr/>
        </p:nvSpPr>
        <p:spPr>
          <a:xfrm>
            <a:off x="9944576" y="3406735"/>
            <a:ext cx="2647950" cy="694373"/>
          </a:xfrm>
          <a:prstGeom prst="rect">
            <a:avLst/>
          </a:prstGeom>
          <a:noFill/>
          <a:ln/>
        </p:spPr>
        <p:txBody>
          <a:bodyPr wrap="squar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Increase Accessibility</a:t>
            </a:r>
            <a:endParaRPr lang="en-US" sz="2187" dirty="0"/>
          </a:p>
        </p:txBody>
      </p:sp>
      <p:sp>
        <p:nvSpPr>
          <p:cNvPr id="18" name="Text 15"/>
          <p:cNvSpPr/>
          <p:nvPr/>
        </p:nvSpPr>
        <p:spPr>
          <a:xfrm>
            <a:off x="9944576" y="4323278"/>
            <a:ext cx="2647950"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Ensure accessibility for individuals with mobility challenges and provide user-friendly payment options.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2037993" y="3067883"/>
            <a:ext cx="479298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IoT Sensor Design</a:t>
            </a:r>
            <a:endParaRPr lang="en-US" sz="4374" dirty="0"/>
          </a:p>
        </p:txBody>
      </p:sp>
      <p:sp>
        <p:nvSpPr>
          <p:cNvPr id="7" name="Text 4"/>
          <p:cNvSpPr/>
          <p:nvPr/>
        </p:nvSpPr>
        <p:spPr>
          <a:xfrm>
            <a:off x="2037993" y="4095512"/>
            <a:ext cx="10554414"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Utilizing IoT sensors, we will create a smart monitoring system for buses. These sensors will collect data on passenger count, temperature, and location. This will enable us to optimize bus capacity, improve maintenance planning, and provide accurate arrival time predictions for passengers.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2037993" y="2168128"/>
            <a:ext cx="10554414" cy="1388745"/>
          </a:xfrm>
          <a:prstGeom prst="rect">
            <a:avLst/>
          </a:prstGeom>
          <a:noFill/>
          <a:ln/>
        </p:spPr>
        <p:txBody>
          <a:bodyPr wrap="squar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Real-Time Transit Information Platform</a:t>
            </a:r>
            <a:endParaRPr lang="en-US" sz="4374" dirty="0"/>
          </a:p>
        </p:txBody>
      </p:sp>
      <p:sp>
        <p:nvSpPr>
          <p:cNvPr id="7" name="Text 4"/>
          <p:cNvSpPr/>
          <p:nvPr/>
        </p:nvSpPr>
        <p:spPr>
          <a:xfrm>
            <a:off x="2371249" y="4140041"/>
            <a:ext cx="10221158"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"Knowing when the next bus will arrive is a game-changer for commuters. Our real-time transit information platform will provide up-to-the-minute updates on bus arrival times, route changes, and any disruptions. Say goodbye to unpredictable waits and plan your journey with confidence."</a:t>
            </a:r>
            <a:endParaRPr lang="en-US" sz="1750" dirty="0"/>
          </a:p>
        </p:txBody>
      </p:sp>
      <p:sp>
        <p:nvSpPr>
          <p:cNvPr id="8" name="Text 5"/>
          <p:cNvSpPr/>
          <p:nvPr/>
        </p:nvSpPr>
        <p:spPr>
          <a:xfrm>
            <a:off x="2371249" y="5456158"/>
            <a:ext cx="10221158" cy="355402"/>
          </a:xfrm>
          <a:prstGeom prst="rect">
            <a:avLst/>
          </a:prstGeom>
          <a:noFill/>
          <a:ln/>
        </p:spPr>
        <p:txBody>
          <a:bodyPr wrap="none" rtlCol="0" anchor="t"/>
          <a:lstStyle/>
          <a:p>
            <a:pPr marL="0" indent="0">
              <a:lnSpc>
                <a:spcPts val="2799"/>
              </a:lnSpc>
              <a:buNone/>
            </a:pPr>
            <a:endParaRPr lang="en-US" sz="1750" dirty="0"/>
          </a:p>
        </p:txBody>
      </p:sp>
      <p:sp>
        <p:nvSpPr>
          <p:cNvPr id="9" name="Shape 6"/>
          <p:cNvSpPr/>
          <p:nvPr/>
        </p:nvSpPr>
        <p:spPr>
          <a:xfrm>
            <a:off x="2037993" y="3890129"/>
            <a:ext cx="27742" cy="2171343"/>
          </a:xfrm>
          <a:prstGeom prst="rect">
            <a:avLst/>
          </a:prstGeom>
          <a:solidFill>
            <a:srgbClr val="FF6680"/>
          </a:solidFill>
          <a:ln/>
        </p:spPr>
        <p:txBody>
          <a:bodyPr/>
          <a:lstStyle/>
          <a:p>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34720"/>
          </a:xfrm>
          <a:prstGeom prst="rect">
            <a:avLst/>
          </a:prstGeom>
          <a:solidFill>
            <a:srgbClr val="241631"/>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34720"/>
          </a:xfrm>
          <a:prstGeom prst="rect">
            <a:avLst/>
          </a:prstGeom>
        </p:spPr>
      </p:pic>
      <p:sp>
        <p:nvSpPr>
          <p:cNvPr id="6" name="Text 3"/>
          <p:cNvSpPr/>
          <p:nvPr/>
        </p:nvSpPr>
        <p:spPr>
          <a:xfrm>
            <a:off x="2266950" y="584478"/>
            <a:ext cx="5334000" cy="664131"/>
          </a:xfrm>
          <a:prstGeom prst="rect">
            <a:avLst/>
          </a:prstGeom>
          <a:noFill/>
          <a:ln/>
        </p:spPr>
        <p:txBody>
          <a:bodyPr wrap="none" rtlCol="0" anchor="t"/>
          <a:lstStyle/>
          <a:p>
            <a:pPr marL="0" indent="0">
              <a:lnSpc>
                <a:spcPts val="5230"/>
              </a:lnSpc>
              <a:buNone/>
            </a:pPr>
            <a:r>
              <a:rPr lang="en-US" sz="4184" b="1" dirty="0">
                <a:solidFill>
                  <a:srgbClr val="FF726D"/>
                </a:solidFill>
                <a:latin typeface="Inconsolata" pitchFamily="34" charset="0"/>
                <a:ea typeface="Inconsolata" pitchFamily="34" charset="-122"/>
                <a:cs typeface="Inconsolata" pitchFamily="34" charset="-120"/>
              </a:rPr>
              <a:t>Integration Approach</a:t>
            </a:r>
            <a:endParaRPr lang="en-US" sz="4184" dirty="0"/>
          </a:p>
        </p:txBody>
      </p:sp>
      <p:sp>
        <p:nvSpPr>
          <p:cNvPr id="7" name="Text 4"/>
          <p:cNvSpPr/>
          <p:nvPr/>
        </p:nvSpPr>
        <p:spPr>
          <a:xfrm>
            <a:off x="2479477" y="1787485"/>
            <a:ext cx="4619268" cy="797004"/>
          </a:xfrm>
          <a:prstGeom prst="rect">
            <a:avLst/>
          </a:prstGeom>
          <a:noFill/>
          <a:ln/>
        </p:spPr>
        <p:txBody>
          <a:bodyPr wrap="square" rtlCol="0" anchor="t"/>
          <a:lstStyle/>
          <a:p>
            <a:pPr marL="0" indent="0">
              <a:lnSpc>
                <a:spcPts val="3138"/>
              </a:lnSpc>
              <a:buNone/>
            </a:pPr>
            <a:r>
              <a:rPr lang="en-US" sz="2510" b="1" dirty="0">
                <a:solidFill>
                  <a:srgbClr val="FF726D"/>
                </a:solidFill>
                <a:latin typeface="Inconsolata" pitchFamily="34" charset="0"/>
                <a:ea typeface="Inconsolata" pitchFamily="34" charset="-122"/>
                <a:cs typeface="Inconsolata" pitchFamily="34" charset="-120"/>
              </a:rPr>
              <a:t>IoT Sensors for Public Transportation</a:t>
            </a:r>
            <a:endParaRPr lang="en-US" sz="2510" dirty="0"/>
          </a:p>
        </p:txBody>
      </p:sp>
      <p:sp>
        <p:nvSpPr>
          <p:cNvPr id="8" name="Text 5"/>
          <p:cNvSpPr/>
          <p:nvPr/>
        </p:nvSpPr>
        <p:spPr>
          <a:xfrm>
            <a:off x="2819519" y="2797016"/>
            <a:ext cx="4279225" cy="340043"/>
          </a:xfrm>
          <a:prstGeom prst="rect">
            <a:avLst/>
          </a:prstGeom>
          <a:noFill/>
          <a:ln/>
        </p:spPr>
        <p:txBody>
          <a:bodyPr wrap="none" rtlCol="0" anchor="t"/>
          <a:lstStyle/>
          <a:p>
            <a:pPr marL="342900" indent="-342900" algn="l">
              <a:lnSpc>
                <a:spcPts val="2678"/>
              </a:lnSpc>
              <a:buSzPct val="100000"/>
              <a:buChar char="•"/>
            </a:pPr>
            <a:r>
              <a:rPr lang="en-US" sz="1674" dirty="0">
                <a:solidFill>
                  <a:srgbClr val="DAD1E6"/>
                </a:solidFill>
                <a:latin typeface="Fira Sans" pitchFamily="34" charset="0"/>
                <a:ea typeface="Fira Sans" pitchFamily="34" charset="-122"/>
                <a:cs typeface="Fira Sans" pitchFamily="34" charset="-120"/>
              </a:rPr>
              <a:t>GPS tracking sensors</a:t>
            </a:r>
            <a:endParaRPr lang="en-US" sz="1674" dirty="0"/>
          </a:p>
        </p:txBody>
      </p:sp>
      <p:sp>
        <p:nvSpPr>
          <p:cNvPr id="9" name="Text 6"/>
          <p:cNvSpPr/>
          <p:nvPr/>
        </p:nvSpPr>
        <p:spPr>
          <a:xfrm>
            <a:off x="2819519" y="3264575"/>
            <a:ext cx="4279225" cy="340043"/>
          </a:xfrm>
          <a:prstGeom prst="rect">
            <a:avLst/>
          </a:prstGeom>
          <a:noFill/>
          <a:ln/>
        </p:spPr>
        <p:txBody>
          <a:bodyPr wrap="none" rtlCol="0" anchor="t"/>
          <a:lstStyle/>
          <a:p>
            <a:pPr marL="342900" indent="-342900" algn="l">
              <a:lnSpc>
                <a:spcPts val="2678"/>
              </a:lnSpc>
              <a:buSzPct val="100000"/>
              <a:buChar char="•"/>
            </a:pPr>
            <a:r>
              <a:rPr lang="en-US" sz="1674" dirty="0">
                <a:solidFill>
                  <a:srgbClr val="DAD1E6"/>
                </a:solidFill>
                <a:latin typeface="Fira Sans" pitchFamily="34" charset="0"/>
                <a:ea typeface="Fira Sans" pitchFamily="34" charset="-122"/>
                <a:cs typeface="Fira Sans" pitchFamily="34" charset="-120"/>
              </a:rPr>
              <a:t>Passenger counters</a:t>
            </a:r>
            <a:endParaRPr lang="en-US" sz="1674" dirty="0"/>
          </a:p>
        </p:txBody>
      </p:sp>
      <p:sp>
        <p:nvSpPr>
          <p:cNvPr id="10" name="Text 7"/>
          <p:cNvSpPr/>
          <p:nvPr/>
        </p:nvSpPr>
        <p:spPr>
          <a:xfrm>
            <a:off x="2819519" y="3732133"/>
            <a:ext cx="4279225" cy="340043"/>
          </a:xfrm>
          <a:prstGeom prst="rect">
            <a:avLst/>
          </a:prstGeom>
          <a:noFill/>
          <a:ln/>
        </p:spPr>
        <p:txBody>
          <a:bodyPr wrap="none" rtlCol="0" anchor="t"/>
          <a:lstStyle/>
          <a:p>
            <a:pPr marL="342900" indent="-342900" algn="l">
              <a:lnSpc>
                <a:spcPts val="2678"/>
              </a:lnSpc>
              <a:buSzPct val="100000"/>
              <a:buChar char="•"/>
            </a:pPr>
            <a:r>
              <a:rPr lang="en-US" sz="1674" dirty="0">
                <a:solidFill>
                  <a:srgbClr val="DAD1E6"/>
                </a:solidFill>
                <a:latin typeface="Fira Sans" pitchFamily="34" charset="0"/>
                <a:ea typeface="Fira Sans" pitchFamily="34" charset="-122"/>
                <a:cs typeface="Fira Sans" pitchFamily="34" charset="-120"/>
              </a:rPr>
              <a:t>Temperature and humidity sensors</a:t>
            </a:r>
            <a:endParaRPr lang="en-US" sz="1674" dirty="0"/>
          </a:p>
        </p:txBody>
      </p:sp>
      <p:sp>
        <p:nvSpPr>
          <p:cNvPr id="11" name="Text 8"/>
          <p:cNvSpPr/>
          <p:nvPr/>
        </p:nvSpPr>
        <p:spPr>
          <a:xfrm>
            <a:off x="2819519" y="4199692"/>
            <a:ext cx="4279225" cy="680085"/>
          </a:xfrm>
          <a:prstGeom prst="rect">
            <a:avLst/>
          </a:prstGeom>
          <a:noFill/>
          <a:ln/>
        </p:spPr>
        <p:txBody>
          <a:bodyPr wrap="square" rtlCol="0" anchor="t"/>
          <a:lstStyle/>
          <a:p>
            <a:pPr marL="342900" indent="-342900" algn="l">
              <a:lnSpc>
                <a:spcPts val="2678"/>
              </a:lnSpc>
              <a:buSzPct val="100000"/>
              <a:buChar char="•"/>
            </a:pPr>
            <a:r>
              <a:rPr lang="en-US" sz="1674" dirty="0">
                <a:solidFill>
                  <a:srgbClr val="DAD1E6"/>
                </a:solidFill>
                <a:latin typeface="Fira Sans" pitchFamily="34" charset="0"/>
                <a:ea typeface="Fira Sans" pitchFamily="34" charset="-122"/>
                <a:cs typeface="Fira Sans" pitchFamily="34" charset="-120"/>
              </a:rPr>
              <a:t>Accelerometers for detecting sudden stops or impacts</a:t>
            </a:r>
            <a:endParaRPr lang="en-US" sz="1674" dirty="0"/>
          </a:p>
        </p:txBody>
      </p:sp>
      <p:sp>
        <p:nvSpPr>
          <p:cNvPr id="12" name="Text 9"/>
          <p:cNvSpPr/>
          <p:nvPr/>
        </p:nvSpPr>
        <p:spPr>
          <a:xfrm>
            <a:off x="2819519" y="5007292"/>
            <a:ext cx="4279225" cy="680085"/>
          </a:xfrm>
          <a:prstGeom prst="rect">
            <a:avLst/>
          </a:prstGeom>
          <a:noFill/>
          <a:ln/>
        </p:spPr>
        <p:txBody>
          <a:bodyPr wrap="square" rtlCol="0" anchor="t"/>
          <a:lstStyle/>
          <a:p>
            <a:pPr marL="342900" indent="-342900" algn="l">
              <a:lnSpc>
                <a:spcPts val="2678"/>
              </a:lnSpc>
              <a:buSzPct val="100000"/>
              <a:buChar char="•"/>
            </a:pPr>
            <a:r>
              <a:rPr lang="en-US" sz="1674" dirty="0">
                <a:solidFill>
                  <a:srgbClr val="DAD1E6"/>
                </a:solidFill>
                <a:latin typeface="Fira Sans" pitchFamily="34" charset="0"/>
                <a:ea typeface="Fira Sans" pitchFamily="34" charset="-122"/>
                <a:cs typeface="Fira Sans" pitchFamily="34" charset="-120"/>
              </a:rPr>
              <a:t>Proximity sensors for detecting nearby objects or people</a:t>
            </a:r>
            <a:endParaRPr lang="en-US" sz="1674" dirty="0"/>
          </a:p>
        </p:txBody>
      </p:sp>
      <p:sp>
        <p:nvSpPr>
          <p:cNvPr id="13" name="Text 10"/>
          <p:cNvSpPr/>
          <p:nvPr/>
        </p:nvSpPr>
        <p:spPr>
          <a:xfrm>
            <a:off x="2479477" y="5814893"/>
            <a:ext cx="4619268" cy="1700213"/>
          </a:xfrm>
          <a:prstGeom prst="rect">
            <a:avLst/>
          </a:prstGeom>
          <a:noFill/>
          <a:ln/>
        </p:spPr>
        <p:txBody>
          <a:bodyPr wrap="square" rtlCol="0" anchor="t"/>
          <a:lstStyle/>
          <a:p>
            <a:pPr marL="0" indent="0">
              <a:lnSpc>
                <a:spcPts val="2678"/>
              </a:lnSpc>
              <a:buNone/>
            </a:pPr>
            <a:r>
              <a:rPr lang="en-US" sz="1674" dirty="0">
                <a:solidFill>
                  <a:srgbClr val="DAD1E6"/>
                </a:solidFill>
                <a:latin typeface="Fira Sans" pitchFamily="34" charset="0"/>
                <a:ea typeface="Fira Sans" pitchFamily="34" charset="-122"/>
                <a:cs typeface="Fira Sans" pitchFamily="34" charset="-120"/>
              </a:rPr>
              <a:t>In addition to these sensors, we will use API integration to connect with existing transportation systems, such as fare collection and ticketing, to ensure a seamless user experience.</a:t>
            </a:r>
            <a:endParaRPr lang="en-US" sz="1674" dirty="0"/>
          </a:p>
        </p:txBody>
      </p:sp>
      <p:sp>
        <p:nvSpPr>
          <p:cNvPr id="14" name="Text 11"/>
          <p:cNvSpPr/>
          <p:nvPr/>
        </p:nvSpPr>
        <p:spPr>
          <a:xfrm>
            <a:off x="7531418" y="1787485"/>
            <a:ext cx="2720340" cy="398502"/>
          </a:xfrm>
          <a:prstGeom prst="rect">
            <a:avLst/>
          </a:prstGeom>
          <a:noFill/>
          <a:ln/>
        </p:spPr>
        <p:txBody>
          <a:bodyPr wrap="none" rtlCol="0" anchor="t"/>
          <a:lstStyle/>
          <a:p>
            <a:pPr marL="0" indent="0">
              <a:lnSpc>
                <a:spcPts val="3138"/>
              </a:lnSpc>
              <a:buNone/>
            </a:pPr>
            <a:r>
              <a:rPr lang="en-US" sz="2510" b="1" dirty="0">
                <a:solidFill>
                  <a:srgbClr val="FF726D"/>
                </a:solidFill>
                <a:latin typeface="Inconsolata" pitchFamily="34" charset="0"/>
                <a:ea typeface="Inconsolata" pitchFamily="34" charset="-122"/>
                <a:cs typeface="Inconsolata" pitchFamily="34" charset="-120"/>
              </a:rPr>
              <a:t>Data Connectivity</a:t>
            </a:r>
            <a:endParaRPr lang="en-US" sz="2510" dirty="0"/>
          </a:p>
        </p:txBody>
      </p:sp>
      <p:sp>
        <p:nvSpPr>
          <p:cNvPr id="15" name="Text 12"/>
          <p:cNvSpPr/>
          <p:nvPr/>
        </p:nvSpPr>
        <p:spPr>
          <a:xfrm>
            <a:off x="7531418" y="2398514"/>
            <a:ext cx="4619268" cy="1020128"/>
          </a:xfrm>
          <a:prstGeom prst="rect">
            <a:avLst/>
          </a:prstGeom>
          <a:noFill/>
          <a:ln/>
        </p:spPr>
        <p:txBody>
          <a:bodyPr wrap="square" rtlCol="0" anchor="t"/>
          <a:lstStyle/>
          <a:p>
            <a:pPr marL="0" indent="0">
              <a:lnSpc>
                <a:spcPts val="2678"/>
              </a:lnSpc>
              <a:buNone/>
            </a:pPr>
            <a:r>
              <a:rPr lang="en-US" sz="1674" dirty="0">
                <a:solidFill>
                  <a:srgbClr val="DAD1E6"/>
                </a:solidFill>
                <a:latin typeface="Fira Sans" pitchFamily="34" charset="0"/>
                <a:ea typeface="Fira Sans" pitchFamily="34" charset="-122"/>
                <a:cs typeface="Fira Sans" pitchFamily="34" charset="-120"/>
              </a:rPr>
              <a:t>Establish secure and reliable data connections between buses, sensors, and the central information system.</a:t>
            </a:r>
            <a:endParaRPr lang="en-US" sz="1674" dirty="0"/>
          </a:p>
        </p:txBody>
      </p:sp>
      <p:sp>
        <p:nvSpPr>
          <p:cNvPr id="16" name="Text 13"/>
          <p:cNvSpPr/>
          <p:nvPr/>
        </p:nvSpPr>
        <p:spPr>
          <a:xfrm>
            <a:off x="7531418" y="3631168"/>
            <a:ext cx="2550557" cy="398502"/>
          </a:xfrm>
          <a:prstGeom prst="rect">
            <a:avLst/>
          </a:prstGeom>
          <a:noFill/>
          <a:ln/>
        </p:spPr>
        <p:txBody>
          <a:bodyPr wrap="none" rtlCol="0" anchor="t"/>
          <a:lstStyle/>
          <a:p>
            <a:pPr marL="0" indent="0">
              <a:lnSpc>
                <a:spcPts val="3138"/>
              </a:lnSpc>
              <a:buNone/>
            </a:pPr>
            <a:r>
              <a:rPr lang="en-US" sz="2510" b="1" dirty="0">
                <a:solidFill>
                  <a:srgbClr val="FF726D"/>
                </a:solidFill>
                <a:latin typeface="Inconsolata" pitchFamily="34" charset="0"/>
                <a:ea typeface="Inconsolata" pitchFamily="34" charset="-122"/>
                <a:cs typeface="Inconsolata" pitchFamily="34" charset="-120"/>
              </a:rPr>
              <a:t>User Interface</a:t>
            </a:r>
            <a:endParaRPr lang="en-US" sz="2510" dirty="0"/>
          </a:p>
        </p:txBody>
      </p:sp>
      <p:sp>
        <p:nvSpPr>
          <p:cNvPr id="17" name="Text 14"/>
          <p:cNvSpPr/>
          <p:nvPr/>
        </p:nvSpPr>
        <p:spPr>
          <a:xfrm>
            <a:off x="7531418" y="4242197"/>
            <a:ext cx="4619268" cy="1020128"/>
          </a:xfrm>
          <a:prstGeom prst="rect">
            <a:avLst/>
          </a:prstGeom>
          <a:noFill/>
          <a:ln/>
        </p:spPr>
        <p:txBody>
          <a:bodyPr wrap="square" rtlCol="0" anchor="t"/>
          <a:lstStyle/>
          <a:p>
            <a:pPr marL="0" indent="0">
              <a:lnSpc>
                <a:spcPts val="2678"/>
              </a:lnSpc>
              <a:buNone/>
            </a:pPr>
            <a:r>
              <a:rPr lang="en-US" sz="1674" dirty="0">
                <a:solidFill>
                  <a:srgbClr val="DAD1E6"/>
                </a:solidFill>
                <a:latin typeface="Fira Sans" pitchFamily="34" charset="0"/>
                <a:ea typeface="Fira Sans" pitchFamily="34" charset="-122"/>
                <a:cs typeface="Fira Sans" pitchFamily="34" charset="-120"/>
              </a:rPr>
              <a:t>Create an intuitive and user-friendly interface for passengers to access real-time information and manage bookings.</a:t>
            </a:r>
            <a:endParaRPr lang="en-US" sz="1674" dirty="0"/>
          </a:p>
        </p:txBody>
      </p:sp>
      <p:sp>
        <p:nvSpPr>
          <p:cNvPr id="18" name="Text 15"/>
          <p:cNvSpPr/>
          <p:nvPr/>
        </p:nvSpPr>
        <p:spPr>
          <a:xfrm>
            <a:off x="7531418" y="5389840"/>
            <a:ext cx="4619268" cy="1360170"/>
          </a:xfrm>
          <a:prstGeom prst="rect">
            <a:avLst/>
          </a:prstGeom>
          <a:noFill/>
          <a:ln/>
        </p:spPr>
        <p:txBody>
          <a:bodyPr wrap="square" rtlCol="0" anchor="t"/>
          <a:lstStyle/>
          <a:p>
            <a:pPr marL="0" indent="0">
              <a:lnSpc>
                <a:spcPts val="2678"/>
              </a:lnSpc>
              <a:buNone/>
            </a:pPr>
            <a:r>
              <a:rPr lang="en-US" sz="1674" dirty="0">
                <a:solidFill>
                  <a:srgbClr val="DAD1E6"/>
                </a:solidFill>
                <a:latin typeface="Fira Sans" pitchFamily="34" charset="0"/>
                <a:ea typeface="Fira Sans" pitchFamily="34" charset="-122"/>
                <a:cs typeface="Fira Sans" pitchFamily="34" charset="-120"/>
              </a:rPr>
              <a:t>Transportation cards will use IoT-based devices for contactless ticketing and payment, allowing for a safer and more convenient experience for passengers.</a:t>
            </a:r>
            <a:endParaRPr lang="en-US" sz="1674"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2341840" y="785217"/>
            <a:ext cx="4717852" cy="1308735"/>
          </a:xfrm>
          <a:prstGeom prst="rect">
            <a:avLst/>
          </a:prstGeom>
          <a:noFill/>
          <a:ln/>
        </p:spPr>
        <p:txBody>
          <a:bodyPr wrap="square" rtlCol="0" anchor="t"/>
          <a:lstStyle/>
          <a:p>
            <a:pPr marL="0" indent="0">
              <a:lnSpc>
                <a:spcPts val="5153"/>
              </a:lnSpc>
              <a:buNone/>
            </a:pPr>
            <a:r>
              <a:rPr lang="en-US" sz="4122" b="1" dirty="0">
                <a:solidFill>
                  <a:srgbClr val="FF726D"/>
                </a:solidFill>
                <a:latin typeface="Inconsolata" pitchFamily="34" charset="0"/>
                <a:ea typeface="Inconsolata" pitchFamily="34" charset="-122"/>
                <a:cs typeface="Inconsolata" pitchFamily="34" charset="-120"/>
              </a:rPr>
              <a:t>Payment System Improvement</a:t>
            </a:r>
            <a:endParaRPr lang="en-US" sz="4122" dirty="0"/>
          </a:p>
        </p:txBody>
      </p:sp>
      <p:sp>
        <p:nvSpPr>
          <p:cNvPr id="7" name="Text 4"/>
          <p:cNvSpPr/>
          <p:nvPr/>
        </p:nvSpPr>
        <p:spPr>
          <a:xfrm>
            <a:off x="7578090" y="764262"/>
            <a:ext cx="4717852" cy="335042"/>
          </a:xfrm>
          <a:prstGeom prst="rect">
            <a:avLst/>
          </a:prstGeom>
          <a:noFill/>
          <a:ln/>
        </p:spPr>
        <p:txBody>
          <a:bodyPr wrap="none" rtlCol="0" anchor="t"/>
          <a:lstStyle/>
          <a:p>
            <a:pPr marL="0" indent="0">
              <a:lnSpc>
                <a:spcPts val="2638"/>
              </a:lnSpc>
              <a:buNone/>
            </a:pPr>
            <a:endParaRPr lang="en-US" sz="1649" dirty="0"/>
          </a:p>
        </p:txBody>
      </p:sp>
      <p:pic>
        <p:nvPicPr>
          <p:cNvPr id="8" name="Image 1" descr="preencoded.png"/>
          <p:cNvPicPr>
            <a:picLocks noChangeAspect="1"/>
          </p:cNvPicPr>
          <p:nvPr/>
        </p:nvPicPr>
        <p:blipFill>
          <a:blip r:embed="rId4"/>
          <a:stretch>
            <a:fillRect/>
          </a:stretch>
        </p:blipFill>
        <p:spPr>
          <a:xfrm>
            <a:off x="2341840" y="2538770"/>
            <a:ext cx="4816197" cy="2976563"/>
          </a:xfrm>
          <a:prstGeom prst="rect">
            <a:avLst/>
          </a:prstGeom>
        </p:spPr>
      </p:pic>
      <p:sp>
        <p:nvSpPr>
          <p:cNvPr id="9" name="Text 5"/>
          <p:cNvSpPr/>
          <p:nvPr/>
        </p:nvSpPr>
        <p:spPr>
          <a:xfrm>
            <a:off x="2341840" y="5777032"/>
            <a:ext cx="2461260" cy="327065"/>
          </a:xfrm>
          <a:prstGeom prst="rect">
            <a:avLst/>
          </a:prstGeom>
          <a:noFill/>
          <a:ln/>
        </p:spPr>
        <p:txBody>
          <a:bodyPr wrap="none" rtlCol="0" anchor="t"/>
          <a:lstStyle/>
          <a:p>
            <a:pPr marL="0" indent="0" algn="l">
              <a:lnSpc>
                <a:spcPts val="2576"/>
              </a:lnSpc>
              <a:buNone/>
            </a:pPr>
            <a:r>
              <a:rPr lang="en-US" sz="2061" b="1" dirty="0">
                <a:solidFill>
                  <a:srgbClr val="FF726D"/>
                </a:solidFill>
                <a:latin typeface="Inconsolata" pitchFamily="34" charset="0"/>
                <a:ea typeface="Inconsolata" pitchFamily="34" charset="-122"/>
                <a:cs typeface="Inconsolata" pitchFamily="34" charset="-120"/>
              </a:rPr>
              <a:t>Contactless Payment</a:t>
            </a:r>
            <a:endParaRPr lang="en-US" sz="2061" dirty="0"/>
          </a:p>
        </p:txBody>
      </p:sp>
      <p:sp>
        <p:nvSpPr>
          <p:cNvPr id="10" name="Text 6"/>
          <p:cNvSpPr/>
          <p:nvPr/>
        </p:nvSpPr>
        <p:spPr>
          <a:xfrm>
            <a:off x="2341840" y="6313408"/>
            <a:ext cx="4816197" cy="1005126"/>
          </a:xfrm>
          <a:prstGeom prst="rect">
            <a:avLst/>
          </a:prstGeom>
          <a:noFill/>
          <a:ln/>
        </p:spPr>
        <p:txBody>
          <a:bodyPr wrap="square" rtlCol="0" anchor="t"/>
          <a:lstStyle/>
          <a:p>
            <a:pPr marL="0" indent="0" algn="l">
              <a:lnSpc>
                <a:spcPts val="2638"/>
              </a:lnSpc>
              <a:buNone/>
            </a:pPr>
            <a:r>
              <a:rPr lang="en-US" sz="1649" dirty="0">
                <a:solidFill>
                  <a:srgbClr val="DAD1E6"/>
                </a:solidFill>
                <a:latin typeface="Fira Sans" pitchFamily="34" charset="0"/>
                <a:ea typeface="Fira Sans" pitchFamily="34" charset="-122"/>
                <a:cs typeface="Fira Sans" pitchFamily="34" charset="-120"/>
              </a:rPr>
              <a:t>Introduce contactless payment options using transportation payment cards or mobile devices for quick and convenient transactions.</a:t>
            </a:r>
            <a:endParaRPr lang="en-US" sz="1649" dirty="0"/>
          </a:p>
        </p:txBody>
      </p:sp>
      <p:pic>
        <p:nvPicPr>
          <p:cNvPr id="11" name="Image 2" descr="preencoded.png"/>
          <p:cNvPicPr>
            <a:picLocks noChangeAspect="1"/>
          </p:cNvPicPr>
          <p:nvPr/>
        </p:nvPicPr>
        <p:blipFill>
          <a:blip r:embed="rId5"/>
          <a:stretch>
            <a:fillRect/>
          </a:stretch>
        </p:blipFill>
        <p:spPr>
          <a:xfrm>
            <a:off x="7472124" y="2538770"/>
            <a:ext cx="4816316" cy="2976682"/>
          </a:xfrm>
          <a:prstGeom prst="rect">
            <a:avLst/>
          </a:prstGeom>
        </p:spPr>
      </p:pic>
      <p:sp>
        <p:nvSpPr>
          <p:cNvPr id="12" name="Text 7"/>
          <p:cNvSpPr/>
          <p:nvPr/>
        </p:nvSpPr>
        <p:spPr>
          <a:xfrm>
            <a:off x="7472124" y="5777151"/>
            <a:ext cx="2093952" cy="327065"/>
          </a:xfrm>
          <a:prstGeom prst="rect">
            <a:avLst/>
          </a:prstGeom>
          <a:noFill/>
          <a:ln/>
        </p:spPr>
        <p:txBody>
          <a:bodyPr wrap="none" rtlCol="0" anchor="t"/>
          <a:lstStyle/>
          <a:p>
            <a:pPr marL="0" indent="0" algn="l">
              <a:lnSpc>
                <a:spcPts val="2576"/>
              </a:lnSpc>
              <a:buNone/>
            </a:pPr>
            <a:r>
              <a:rPr lang="en-US" sz="2061" b="1" dirty="0">
                <a:solidFill>
                  <a:srgbClr val="FF726D"/>
                </a:solidFill>
                <a:latin typeface="Inconsolata" pitchFamily="34" charset="0"/>
                <a:ea typeface="Inconsolata" pitchFamily="34" charset="-122"/>
                <a:cs typeface="Inconsolata" pitchFamily="34" charset="-120"/>
              </a:rPr>
              <a:t>QR Code Payment</a:t>
            </a:r>
            <a:endParaRPr lang="en-US" sz="2061" dirty="0"/>
          </a:p>
        </p:txBody>
      </p:sp>
      <p:sp>
        <p:nvSpPr>
          <p:cNvPr id="13" name="Text 8"/>
          <p:cNvSpPr/>
          <p:nvPr/>
        </p:nvSpPr>
        <p:spPr>
          <a:xfrm>
            <a:off x="7472124" y="6313527"/>
            <a:ext cx="4816316" cy="1340168"/>
          </a:xfrm>
          <a:prstGeom prst="rect">
            <a:avLst/>
          </a:prstGeom>
          <a:noFill/>
          <a:ln/>
        </p:spPr>
        <p:txBody>
          <a:bodyPr wrap="square" rtlCol="0" anchor="t"/>
          <a:lstStyle/>
          <a:p>
            <a:pPr marL="0" indent="0" algn="l">
              <a:lnSpc>
                <a:spcPts val="2638"/>
              </a:lnSpc>
              <a:buNone/>
            </a:pPr>
            <a:r>
              <a:rPr lang="en-US" sz="1649" dirty="0">
                <a:solidFill>
                  <a:srgbClr val="DAD1E6"/>
                </a:solidFill>
                <a:latin typeface="Fira Sans" pitchFamily="34" charset="0"/>
                <a:ea typeface="Fira Sans" pitchFamily="34" charset="-122"/>
                <a:cs typeface="Fira Sans" pitchFamily="34" charset="-120"/>
              </a:rPr>
              <a:t>Implement QR code payment solutions to facilitate easy and secure payments for passengers, including payments made with transportation payment cards.</a:t>
            </a:r>
            <a:endParaRPr lang="en-US" sz="1649"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TotalTime>
  <Words>628</Words>
  <Application>Microsoft Office PowerPoint</Application>
  <PresentationFormat>Custom</PresentationFormat>
  <Paragraphs>63</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Fira Sans</vt:lpstr>
      <vt:lpstr>Inconsolata</vt:lpstr>
      <vt:lpstr>Maiandra GD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pavithra s</cp:lastModifiedBy>
  <cp:revision>9</cp:revision>
  <dcterms:created xsi:type="dcterms:W3CDTF">2023-09-26T17:21:49Z</dcterms:created>
  <dcterms:modified xsi:type="dcterms:W3CDTF">2023-09-27T15:58:53Z</dcterms:modified>
</cp:coreProperties>
</file>